
<file path=[Content_Types].xml><?xml version="1.0" encoding="utf-8"?>
<Types xmlns="http://schemas.openxmlformats.org/package/2006/content-types">
  <Override PartName="/docProps/core.xml" ContentType="application/vnd.openxmlformats-package.core-properties+xml"/>
  <Override PartName="/ppt/theme/theme3.xml" ContentType="application/vnd.openxmlformats-officedocument.them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1.xml" ContentType="application/vnd.openxmlformats-officedocument.presentationml.slideLayout+xml"/>
  <Default Extension="png" ContentType="image/png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4.xml" ContentType="application/vnd.openxmlformats-officedocument.presentationml.slid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s/slide6.xml" ContentType="application/vnd.openxmlformats-officedocument.presentationml.slide+xml"/>
  <Default Extension="jpeg" ContentType="image/jpeg"/>
  <Override PartName="/ppt/presProps.xml" ContentType="application/vnd.openxmlformats-officedocument.presentationml.presProps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Default Extension="bin" ContentType="application/vnd.openxmlformats-officedocument.presentationml.printerSettings"/>
  <Default Extension="rels" ContentType="application/vnd.openxmlformats-package.relationships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7" r:id="rId2"/>
    <p:sldId id="359" r:id="rId3"/>
    <p:sldId id="383" r:id="rId4"/>
    <p:sldId id="385" r:id="rId5"/>
    <p:sldId id="441" r:id="rId6"/>
    <p:sldId id="444" r:id="rId7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<p14:section name="Default Section" id="{322EA13F-DBC9-3B42-BBDF-A3B8EC59FC69}">
          <p14:sldIdLst>
            <p14:sldId id="260"/>
            <p14:sldId id="265"/>
            <p14:sldId id="271"/>
            <p14:sldId id="269"/>
            <p14:sldId id="268"/>
            <p14:sldId id="270"/>
            <p14:sldId id="267"/>
            <p14:sldId id="266"/>
            <p14:sldId id="264"/>
          </p14:sldIdLst>
        </p14:section>
      </p14:sectionLst>
    </p:ext>
    <p:ext uri="{EFAFB233-063F-42B5-8137-9DF3F51BA10A}">
      <p15:sldGuideLst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Stefany Sanders" initials="" lastIdx="4" clrIdx="0"/>
  <p:cmAuthor id="1" name="Jentz, Megan Louise" initials="JML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C18C28"/>
    <a:srgbClr val="D6A429"/>
    <a:srgbClr val="E2A81D"/>
    <a:srgbClr val="DAAB2B"/>
    <a:srgbClr val="AC7A1A"/>
    <a:srgbClr val="ECB21E"/>
    <a:srgbClr val="2C5A98"/>
    <a:srgbClr val="051E46"/>
    <a:srgbClr val="002C56"/>
    <a:srgbClr val="EEB111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xmlns:p="http://schemas.openxmlformats.org/presentationml/2006/main" xmlns:r="http://schemas.openxmlformats.org/officeDocument/2006/relationships" xmlns:a="http://schemas.openxmlformats.org/drawingml/2006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3361" autoAdjust="0"/>
    <p:restoredTop sz="98324" autoAdjust="0"/>
  </p:normalViewPr>
  <p:slideViewPr>
    <p:cSldViewPr snapToGrid="0" snapToObjects="1">
      <p:cViewPr>
        <p:scale>
          <a:sx n="120" d="100"/>
          <a:sy n="120" d="100"/>
        </p:scale>
        <p:origin x="-656" y="-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1782" y="4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5847F-4C8E-6542-A782-AF4645131D20}" type="datetimeFigureOut">
              <a:rPr lang="en-US" smtClean="0"/>
              <a:pPr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93984-67EC-C541-99EC-A953EE19E9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911AF9B-79B1-4ADA-A462-84634A400C61}" type="datetimeFigureOut">
              <a:rPr lang="en-US" smtClean="0"/>
              <a:pPr/>
              <a:t>2/21/18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417F17-8DF1-4418-86CF-CAA2BAE51F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8614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warmnao.jpg"/>
          <p:cNvPicPr>
            <a:picLocks noChangeAspect="1"/>
          </p:cNvPicPr>
          <p:nvPr userDrawn="1"/>
        </p:nvPicPr>
        <p:blipFill>
          <a:blip r:embed="rId2">
            <a:alphaModFix amt="82000"/>
          </a:blip>
          <a:srcRect l="757" t="589" r="9342" b="3351"/>
          <a:stretch>
            <a:fillRect/>
          </a:stretch>
        </p:blipFill>
        <p:spPr>
          <a:xfrm>
            <a:off x="0" y="-38488"/>
            <a:ext cx="9144000" cy="627681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52916"/>
            <a:ext cx="9144000" cy="1852082"/>
          </a:xfrm>
          <a:prstGeom prst="rect">
            <a:avLst/>
          </a:prstGeom>
          <a:solidFill>
            <a:srgbClr val="ECB2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208037" y="6276819"/>
            <a:ext cx="3964381" cy="57851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82219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White Background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39320" y="899460"/>
            <a:ext cx="8896919" cy="5207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24672"/>
            <a:ext cx="9144000" cy="640080"/>
          </a:xfrm>
          <a:prstGeom prst="rect">
            <a:avLst/>
          </a:prstGeom>
          <a:solidFill>
            <a:srgbClr val="ECB2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559" y="124866"/>
            <a:ext cx="8534401" cy="614680"/>
          </a:xfrm>
        </p:spPr>
        <p:txBody>
          <a:bodyPr>
            <a:noAutofit/>
          </a:bodyPr>
          <a:lstStyle>
            <a:lvl1pPr>
              <a:defRPr sz="3200">
                <a:solidFill>
                  <a:srgbClr val="002C56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208037" y="6276819"/>
            <a:ext cx="3964381" cy="578510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>
          <a:xfrm>
            <a:off x="546099" y="1173871"/>
            <a:ext cx="8051801" cy="4656993"/>
          </a:xfrm>
        </p:spPr>
        <p:txBody>
          <a:bodyPr/>
          <a:lstStyle>
            <a:lvl1pPr>
              <a:defRPr>
                <a:solidFill>
                  <a:srgbClr val="002C56"/>
                </a:solidFill>
                <a:latin typeface="Times New Roman"/>
                <a:cs typeface="Times New Roman"/>
              </a:defRPr>
            </a:lvl1pPr>
            <a:lvl2pPr>
              <a:defRPr>
                <a:solidFill>
                  <a:srgbClr val="002C56"/>
                </a:solidFill>
                <a:latin typeface="Times New Roman"/>
                <a:cs typeface="Times New Roman"/>
              </a:defRPr>
            </a:lvl2pPr>
            <a:lvl3pPr>
              <a:defRPr>
                <a:solidFill>
                  <a:srgbClr val="002C56"/>
                </a:solidFill>
                <a:latin typeface="Times New Roman"/>
                <a:cs typeface="Times New Roman"/>
              </a:defRPr>
            </a:lvl3pPr>
            <a:lvl4pPr>
              <a:defRPr>
                <a:solidFill>
                  <a:srgbClr val="002C56"/>
                </a:solidFill>
                <a:latin typeface="Times New Roman"/>
                <a:cs typeface="Times New Roman"/>
              </a:defRPr>
            </a:lvl4pPr>
            <a:lvl5pPr>
              <a:defRPr>
                <a:solidFill>
                  <a:srgbClr val="002C56"/>
                </a:solidFill>
                <a:latin typeface="Times New Roman"/>
                <a:cs typeface="Times New Roman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Isosceles Triangle 8"/>
          <p:cNvSpPr/>
          <p:nvPr userDrawn="1"/>
        </p:nvSpPr>
        <p:spPr>
          <a:xfrm rot="5400000">
            <a:off x="-274403" y="267043"/>
            <a:ext cx="921302" cy="400303"/>
          </a:xfrm>
          <a:prstGeom prst="triangle">
            <a:avLst>
              <a:gd name="adj" fmla="val 49662"/>
            </a:avLst>
          </a:prstGeom>
          <a:solidFill>
            <a:srgbClr val="002C56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0840" y="6258892"/>
            <a:ext cx="1934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  <a:latin typeface="Times New Roman"/>
                <a:cs typeface="Times New Roman"/>
              </a:rPr>
              <a:t>Magnus Egerstedt,</a:t>
            </a:r>
            <a:r>
              <a:rPr lang="en-US" sz="1400" dirty="0" smtClean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lang="en-US" sz="1400" baseline="0" dirty="0" smtClean="0">
                <a:solidFill>
                  <a:schemeClr val="bg2"/>
                </a:solidFill>
                <a:latin typeface="Times New Roman"/>
                <a:cs typeface="Times New Roman"/>
              </a:rPr>
              <a:t>2018</a:t>
            </a:r>
            <a:endParaRPr lang="en-US" sz="1400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0414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4781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First Line of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6704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002C56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002C5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2C5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2C5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2C5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2C5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video" Target="file://localhost/Users/magnus/Documents/Talks/Robotarium/macdonald_edward.mov" TargetMode="Externa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1" Type="http://schemas.openxmlformats.org/officeDocument/2006/relationships/video" Target="file://localhost/Users/magnus/Documents/Talks/Robotarium/roboconstr-short.mov" TargetMode="Externa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jpe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video" Target="file://localhost/Users/magnus/Documents/Talks/Robotarium/TokyoTech-Robotarium.mov" TargetMode="External"/><Relationship Id="rId2" Type="http://schemas.openxmlformats.org/officeDocument/2006/relationships/video" Target="file://localhost/Users/magnus/Documents/Talks/Robotarium/UIUC-Robotarium.mov" TargetMode="External"/><Relationship Id="rId3" Type="http://schemas.openxmlformats.org/officeDocument/2006/relationships/video" Target="file://localhost/Users/magnus/Documents/Talks/Robotarium/UTD-Robotarium.mov" TargetMode="Externa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848" y="169328"/>
            <a:ext cx="90565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2C56"/>
                </a:solidFill>
                <a:latin typeface="Times New Roman"/>
                <a:ea typeface="+mj-ea"/>
                <a:cs typeface="Times New Roman"/>
              </a:rPr>
              <a:t>The </a:t>
            </a:r>
            <a:r>
              <a:rPr lang="en-US" sz="3200" b="1" dirty="0" err="1" smtClean="0">
                <a:solidFill>
                  <a:srgbClr val="002C56"/>
                </a:solidFill>
                <a:latin typeface="Times New Roman"/>
                <a:ea typeface="+mj-ea"/>
                <a:cs typeface="Times New Roman"/>
              </a:rPr>
              <a:t>Robotarium</a:t>
            </a:r>
            <a:r>
              <a:rPr lang="en-US" sz="3200" b="1" dirty="0" smtClean="0">
                <a:solidFill>
                  <a:srgbClr val="002C56"/>
                </a:solidFill>
                <a:latin typeface="Times New Roman"/>
                <a:ea typeface="+mj-ea"/>
                <a:cs typeface="Times New Roman"/>
              </a:rPr>
              <a:t>: A Remotely Accessible Swarm Robotics Research </a:t>
            </a:r>
            <a:r>
              <a:rPr lang="en-US" sz="3200" b="1" dirty="0" err="1" smtClean="0">
                <a:solidFill>
                  <a:srgbClr val="002C56"/>
                </a:solidFill>
                <a:latin typeface="Times New Roman"/>
                <a:ea typeface="+mj-ea"/>
                <a:cs typeface="Times New Roman"/>
              </a:rPr>
              <a:t>Testbed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185976" y="1289955"/>
            <a:ext cx="2586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C56"/>
                </a:solidFill>
                <a:latin typeface="Times New Roman"/>
                <a:ea typeface="+mj-ea"/>
                <a:cs typeface="Times New Roman"/>
              </a:rPr>
              <a:t>Magnus Egerstedt</a:t>
            </a:r>
            <a:endParaRPr lang="en-US" sz="24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88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cdonald_edward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65237" y="990602"/>
            <a:ext cx="6269399" cy="5015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What’s </a:t>
            </a:r>
            <a:r>
              <a:rPr lang="en-US" sz="2800" smtClean="0"/>
              <a:t>Missing In This </a:t>
            </a:r>
            <a:r>
              <a:rPr lang="en-US" sz="2800" dirty="0" smtClean="0"/>
              <a:t>Picture?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776" y="1555741"/>
            <a:ext cx="5431621" cy="3621081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75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The </a:t>
            </a:r>
            <a:r>
              <a:rPr lang="en-US" sz="2800" dirty="0" err="1" smtClean="0"/>
              <a:t>Robotarium</a:t>
            </a:r>
            <a:endParaRPr lang="en-US" sz="2800" dirty="0" smtClean="0"/>
          </a:p>
        </p:txBody>
      </p:sp>
      <p:grpSp>
        <p:nvGrpSpPr>
          <p:cNvPr id="3" name="Group 3"/>
          <p:cNvGrpSpPr/>
          <p:nvPr/>
        </p:nvGrpSpPr>
        <p:grpSpPr>
          <a:xfrm>
            <a:off x="1947324" y="1791322"/>
            <a:ext cx="5122011" cy="3479172"/>
            <a:chOff x="5243728" y="1016834"/>
            <a:chExt cx="3028551" cy="1959344"/>
          </a:xfrm>
        </p:grpSpPr>
        <p:pic>
          <p:nvPicPr>
            <p:cNvPr id="17" name="Picture 16" descr="robotariummockupFUL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3728" y="1049401"/>
              <a:ext cx="3017696" cy="190506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247818" y="1016834"/>
              <a:ext cx="3024461" cy="1959344"/>
            </a:xfrm>
            <a:prstGeom prst="rect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830338" y="5528297"/>
            <a:ext cx="7770813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000" b="1" kern="0" baseline="0" dirty="0" smtClean="0">
                <a:latin typeface="Times New Roman" charset="0"/>
                <a:ea typeface="ＭＳ Ｐゴシック" charset="-128"/>
                <a:cs typeface="ＭＳ Ｐゴシック" charset="-128"/>
              </a:rPr>
              <a:t>MRI: </a:t>
            </a:r>
            <a:r>
              <a:rPr lang="en-US" sz="2000" b="1" kern="0" dirty="0" smtClean="0">
                <a:latin typeface="Times New Roman" charset="0"/>
                <a:ea typeface="ＭＳ Ｐゴシック" charset="-128"/>
                <a:cs typeface="ＭＳ Ｐゴシック" charset="-128"/>
              </a:rPr>
              <a:t>A Shared, Remote-Access Multi-Robot Laboratory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kumimoji="0" lang="en-US" sz="2000" b="1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charset="0"/>
              <a:ea typeface="ＭＳ Ｐゴシック" charset="-128"/>
              <a:cs typeface="ＭＳ Ｐゴシック" charset="-128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Content Placeholder 14"/>
          <p:cNvSpPr>
            <a:spLocks noGrp="1"/>
          </p:cNvSpPr>
          <p:nvPr>
            <p:ph idx="4294967295"/>
          </p:nvPr>
        </p:nvSpPr>
        <p:spPr>
          <a:xfrm>
            <a:off x="568954" y="714244"/>
            <a:ext cx="8113628" cy="14448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endParaRPr lang="en-US" sz="24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0"/>
            <a:r>
              <a:rPr lang="en-US" sz="2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Overarching Vision: </a:t>
            </a:r>
            <a:r>
              <a:rPr lang="en-US" sz="2000" kern="0" dirty="0" smtClean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An open, remote-access swarm-robotics </a:t>
            </a:r>
            <a:r>
              <a:rPr lang="en-US" sz="2000" kern="0" dirty="0" err="1" smtClean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testbed</a:t>
            </a:r>
            <a:r>
              <a:rPr lang="en-US" sz="2000" kern="0" dirty="0" smtClean="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rPr>
              <a:t>!</a:t>
            </a:r>
            <a:endParaRPr lang="en-US" sz="20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1" y="5397490"/>
            <a:ext cx="669421" cy="669421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75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err="1" smtClean="0"/>
              <a:t>Robotarium</a:t>
            </a:r>
            <a:r>
              <a:rPr lang="en-US" sz="2800" dirty="0" smtClean="0"/>
              <a:t> 1.0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 flipH="1">
            <a:off x="2255044" y="837284"/>
            <a:ext cx="4538024" cy="50442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44189" y="952879"/>
            <a:ext cx="4538024" cy="482910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38907" y="5781982"/>
            <a:ext cx="50221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err="1" smtClean="0">
                <a:solidFill>
                  <a:srgbClr val="595959"/>
                </a:solidFill>
                <a:latin typeface="Cambria" pitchFamily="-109" charset="0"/>
                <a:ea typeface="Cambria" pitchFamily="-109" charset="0"/>
                <a:cs typeface="Cambria" pitchFamily="-109" charset="0"/>
              </a:rPr>
              <a:t>Pickem</a:t>
            </a:r>
            <a:r>
              <a:rPr lang="en-US" sz="1400" dirty="0" smtClean="0">
                <a:solidFill>
                  <a:srgbClr val="595959"/>
                </a:solidFill>
                <a:latin typeface="Cambria" pitchFamily="-109" charset="0"/>
                <a:ea typeface="Cambria" pitchFamily="-109" charset="0"/>
                <a:cs typeface="Cambria" pitchFamily="-109" charset="0"/>
              </a:rPr>
              <a:t>, </a:t>
            </a:r>
            <a:r>
              <a:rPr lang="en-US" sz="1400" dirty="0" err="1" smtClean="0">
                <a:solidFill>
                  <a:srgbClr val="595959"/>
                </a:solidFill>
                <a:latin typeface="Cambria" pitchFamily="-109" charset="0"/>
                <a:ea typeface="Cambria" pitchFamily="-109" charset="0"/>
                <a:cs typeface="Cambria" pitchFamily="-109" charset="0"/>
              </a:rPr>
              <a:t>Glotfelter</a:t>
            </a:r>
            <a:r>
              <a:rPr lang="en-US" sz="1400" dirty="0" smtClean="0">
                <a:solidFill>
                  <a:srgbClr val="595959"/>
                </a:solidFill>
                <a:latin typeface="Cambria" pitchFamily="-109" charset="0"/>
                <a:ea typeface="Cambria" pitchFamily="-109" charset="0"/>
                <a:cs typeface="Cambria" pitchFamily="-109" charset="0"/>
              </a:rPr>
              <a:t>, Wang, Mote, Ames, </a:t>
            </a:r>
            <a:r>
              <a:rPr lang="en-US" sz="1400" dirty="0" err="1" smtClean="0">
                <a:solidFill>
                  <a:srgbClr val="595959"/>
                </a:solidFill>
                <a:latin typeface="Cambria" pitchFamily="-109" charset="0"/>
                <a:ea typeface="Cambria" pitchFamily="-109" charset="0"/>
                <a:cs typeface="Cambria" pitchFamily="-109" charset="0"/>
              </a:rPr>
              <a:t>Feron</a:t>
            </a:r>
            <a:r>
              <a:rPr lang="en-US" sz="1400" dirty="0" smtClean="0">
                <a:solidFill>
                  <a:srgbClr val="595959"/>
                </a:solidFill>
                <a:latin typeface="Cambria" pitchFamily="-109" charset="0"/>
                <a:ea typeface="Cambria" pitchFamily="-109" charset="0"/>
                <a:cs typeface="Cambria" pitchFamily="-109" charset="0"/>
              </a:rPr>
              <a:t>, Egerstedt, ICRA’17</a:t>
            </a:r>
            <a:endParaRPr lang="en-US" sz="1400" dirty="0">
              <a:solidFill>
                <a:srgbClr val="595959"/>
              </a:solidFill>
              <a:latin typeface="Cambria" pitchFamily="-109" charset="0"/>
              <a:ea typeface="Cambria" pitchFamily="-109" charset="0"/>
              <a:cs typeface="Cambria" pitchFamily="-109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75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oboconstr-short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82597" y="1743626"/>
            <a:ext cx="6092946" cy="3418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err="1" smtClean="0"/>
              <a:t>Robotarium</a:t>
            </a:r>
            <a:r>
              <a:rPr lang="en-US" sz="2800" dirty="0" smtClean="0"/>
              <a:t> 2.0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24000" y="1766858"/>
            <a:ext cx="6051543" cy="3395694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SJ.jpg"/>
          <p:cNvPicPr>
            <a:picLocks noChangeAspect="1"/>
          </p:cNvPicPr>
          <p:nvPr/>
        </p:nvPicPr>
        <p:blipFill>
          <a:blip r:embed="rId4"/>
          <a:srcRect t="20081"/>
          <a:stretch>
            <a:fillRect/>
          </a:stretch>
        </p:blipFill>
        <p:spPr>
          <a:xfrm>
            <a:off x="559559" y="1111249"/>
            <a:ext cx="4933191" cy="295693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75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TokyoTech-Robotarium.mov">
            <a:hlinkClick r:id="" action="ppaction://media"/>
          </p:cNvPr>
          <p:cNvPicPr/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847797" y="4065141"/>
            <a:ext cx="3437066" cy="1920239"/>
          </a:xfrm>
          <a:prstGeom prst="rect">
            <a:avLst/>
          </a:prstGeom>
        </p:spPr>
      </p:pic>
      <p:pic>
        <p:nvPicPr>
          <p:cNvPr id="34" name="UIUC-Robotarium.mov">
            <a:hlinkClick r:id="" action="ppaction://media"/>
          </p:cNvPr>
          <p:cNvPicPr/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773077" y="1779794"/>
            <a:ext cx="3451569" cy="1920239"/>
          </a:xfrm>
          <a:prstGeom prst="rect">
            <a:avLst/>
          </a:prstGeom>
        </p:spPr>
      </p:pic>
      <p:pic>
        <p:nvPicPr>
          <p:cNvPr id="33" name="UTD-Robotarium.mov">
            <a:hlinkClick r:id="" action="ppaction://media"/>
          </p:cNvPr>
          <p:cNvPicPr/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781802" y="1779794"/>
            <a:ext cx="3428999" cy="19202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56" y="4287585"/>
            <a:ext cx="1632320" cy="5394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40" y="1020877"/>
            <a:ext cx="1440250" cy="5560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9567" y="138166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Distributed Formation Control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8887" y="3667671"/>
            <a:ext cx="278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17375E"/>
                </a:solidFill>
                <a:latin typeface="Times New Roman"/>
                <a:cs typeface="Times New Roman"/>
              </a:rPr>
              <a:t>K. </a:t>
            </a:r>
            <a:r>
              <a:rPr lang="en-US" sz="1400" dirty="0" err="1" smtClean="0">
                <a:solidFill>
                  <a:srgbClr val="17375E"/>
                </a:solidFill>
                <a:latin typeface="Times New Roman"/>
                <a:cs typeface="Times New Roman"/>
              </a:rPr>
              <a:t>Fathian</a:t>
            </a:r>
            <a:r>
              <a:rPr lang="en-US" sz="1400" dirty="0" smtClean="0">
                <a:solidFill>
                  <a:srgbClr val="17375E"/>
                </a:solidFill>
                <a:latin typeface="Times New Roman"/>
                <a:cs typeface="Times New Roman"/>
              </a:rPr>
              <a:t>, N. </a:t>
            </a:r>
            <a:r>
              <a:rPr lang="en-US" sz="1400" dirty="0" err="1" smtClean="0">
                <a:solidFill>
                  <a:srgbClr val="17375E"/>
                </a:solidFill>
                <a:latin typeface="Times New Roman"/>
                <a:cs typeface="Times New Roman"/>
              </a:rPr>
              <a:t>Gans</a:t>
            </a:r>
            <a:r>
              <a:rPr lang="en-US" sz="1400" dirty="0" smtClean="0">
                <a:solidFill>
                  <a:srgbClr val="17375E"/>
                </a:solidFill>
                <a:latin typeface="Times New Roman"/>
                <a:cs typeface="Times New Roman"/>
              </a:rPr>
              <a:t>, M. </a:t>
            </a:r>
            <a:r>
              <a:rPr lang="en-US" sz="1400" dirty="0" err="1" smtClean="0">
                <a:solidFill>
                  <a:srgbClr val="17375E"/>
                </a:solidFill>
                <a:latin typeface="Times New Roman"/>
                <a:cs typeface="Times New Roman"/>
              </a:rPr>
              <a:t>Spong</a:t>
            </a:r>
            <a:endParaRPr lang="en-US" sz="1400" dirty="0">
              <a:solidFill>
                <a:srgbClr val="17375E"/>
              </a:solidFill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1288" y="1382733"/>
            <a:ext cx="2862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Fault-Tolerant Rendezvous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5409" y="1096991"/>
            <a:ext cx="458871" cy="5873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73077" y="3657088"/>
            <a:ext cx="2789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17375E"/>
                </a:solidFill>
                <a:latin typeface="Times New Roman"/>
                <a:cs typeface="Times New Roman"/>
              </a:rPr>
              <a:t>H. Park, S. Hutchinson</a:t>
            </a:r>
            <a:endParaRPr lang="en-US" sz="1400" dirty="0">
              <a:solidFill>
                <a:srgbClr val="17375E"/>
              </a:solidFill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132645" y="4700085"/>
            <a:ext cx="2024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Attitude Synchronization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" y="5257798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17375E"/>
                </a:solidFill>
                <a:latin typeface="Times New Roman"/>
                <a:cs typeface="Times New Roman"/>
              </a:rPr>
              <a:t>J. Yamauchi, M. Fujita</a:t>
            </a:r>
            <a:endParaRPr lang="en-US" sz="1400" dirty="0">
              <a:solidFill>
                <a:srgbClr val="17375E"/>
              </a:solidFill>
              <a:latin typeface="Times New Roman"/>
              <a:cs typeface="Times New Roman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ctrTitle"/>
          </p:nvPr>
        </p:nvSpPr>
        <p:spPr>
          <a:xfrm>
            <a:off x="559559" y="124866"/>
            <a:ext cx="8534401" cy="614680"/>
          </a:xfrm>
        </p:spPr>
        <p:txBody>
          <a:bodyPr/>
          <a:lstStyle/>
          <a:p>
            <a:r>
              <a:rPr lang="en-US" sz="2800" dirty="0" smtClean="0"/>
              <a:t>So Far… [</a:t>
            </a:r>
            <a:r>
              <a:rPr lang="en-US" sz="2800" dirty="0" err="1" smtClean="0"/>
              <a:t>www.robotarium.org</a:t>
            </a:r>
            <a:r>
              <a:rPr lang="en-US" sz="2800" dirty="0" smtClean="0"/>
              <a:t>]</a:t>
            </a:r>
            <a:endParaRPr lang="en-US" sz="2800" dirty="0"/>
          </a:p>
        </p:txBody>
      </p:sp>
      <p:sp>
        <p:nvSpPr>
          <p:cNvPr id="29" name="Rectangle 28"/>
          <p:cNvSpPr/>
          <p:nvPr/>
        </p:nvSpPr>
        <p:spPr>
          <a:xfrm>
            <a:off x="5471159" y="4086307"/>
            <a:ext cx="3384714" cy="1015049"/>
          </a:xfrm>
          <a:prstGeom prst="rect">
            <a:avLst/>
          </a:prstGeom>
          <a:blipFill rotWithShape="1">
            <a:blip r:embed="rId11">
              <a:alphaModFix amt="20000"/>
            </a:blip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40224" y="4098109"/>
            <a:ext cx="390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noFill/>
                <a:latin typeface="Times New Roman"/>
                <a:cs typeface="Times New Roman"/>
              </a:rPr>
              <a:t>Since Aug. 2017: </a:t>
            </a:r>
          </a:p>
          <a:p>
            <a:r>
              <a:rPr lang="en-US" b="1" dirty="0" smtClean="0">
                <a:noFill/>
                <a:latin typeface="Times New Roman"/>
                <a:cs typeface="Times New Roman"/>
              </a:rPr>
              <a:t>120</a:t>
            </a:r>
            <a:r>
              <a:rPr lang="en-US" dirty="0" smtClean="0">
                <a:noFill/>
                <a:latin typeface="Times New Roman"/>
                <a:cs typeface="Times New Roman"/>
              </a:rPr>
              <a:t> robots, </a:t>
            </a:r>
            <a:r>
              <a:rPr lang="en-US" b="1" dirty="0" smtClean="0">
                <a:noFill/>
                <a:latin typeface="Times New Roman"/>
                <a:cs typeface="Times New Roman"/>
              </a:rPr>
              <a:t>237</a:t>
            </a:r>
            <a:r>
              <a:rPr lang="en-US" dirty="0" smtClean="0">
                <a:noFill/>
                <a:latin typeface="Times New Roman"/>
                <a:cs typeface="Times New Roman"/>
              </a:rPr>
              <a:t> research groups,          </a:t>
            </a:r>
            <a:r>
              <a:rPr lang="en-US" b="1" dirty="0" smtClean="0">
                <a:noFill/>
                <a:latin typeface="Times New Roman"/>
                <a:cs typeface="Times New Roman"/>
              </a:rPr>
              <a:t>200+</a:t>
            </a:r>
            <a:r>
              <a:rPr lang="en-US" dirty="0" smtClean="0">
                <a:noFill/>
                <a:latin typeface="Times New Roman"/>
                <a:cs typeface="Times New Roman"/>
              </a:rPr>
              <a:t> student projects</a:t>
            </a:r>
          </a:p>
          <a:p>
            <a:endParaRPr lang="en-US" dirty="0"/>
          </a:p>
        </p:txBody>
      </p:sp>
      <p:pic>
        <p:nvPicPr>
          <p:cNvPr id="32" name="Picture 31" descr="logofar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0103" y="5187871"/>
            <a:ext cx="3519577" cy="73152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852083" y="1862667"/>
            <a:ext cx="5365750" cy="3058583"/>
            <a:chOff x="1852083" y="1862667"/>
            <a:chExt cx="5365750" cy="3058583"/>
          </a:xfrm>
        </p:grpSpPr>
        <p:pic>
          <p:nvPicPr>
            <p:cNvPr id="30" name="Picture 29" descr="Screen Shot 2018-01-16 at 5.01.54 PM.png"/>
            <p:cNvPicPr>
              <a:picLocks noChangeAspect="1"/>
            </p:cNvPicPr>
            <p:nvPr/>
          </p:nvPicPr>
          <p:blipFill>
            <a:blip r:embed="rId13"/>
            <a:srcRect l="7256" t="16011" r="8252" b="15458"/>
            <a:stretch>
              <a:fillRect/>
            </a:stretch>
          </p:blipFill>
          <p:spPr>
            <a:xfrm>
              <a:off x="1852083" y="1862667"/>
              <a:ext cx="5365750" cy="3058583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1852083" y="1862667"/>
              <a:ext cx="5365750" cy="3058583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753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3302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330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759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06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369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>
                <p:cTn id="2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xmlns:a="http://schemas.openxmlformats.org/drawingml/2006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46268</TotalTime>
  <Words>123</Words>
  <Application>Microsoft Macintosh PowerPoint</Application>
  <PresentationFormat>On-screen Show (4:3)</PresentationFormat>
  <Paragraphs>22</Paragraphs>
  <Slides>6</Slides>
  <Notes>0</Notes>
  <HiddenSlides>0</HiddenSlides>
  <MMClips>5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What’s Missing In This Picture?</vt:lpstr>
      <vt:lpstr>The Robotarium</vt:lpstr>
      <vt:lpstr>Robotarium 1.0</vt:lpstr>
      <vt:lpstr>Robotarium 2.0</vt:lpstr>
      <vt:lpstr>So Far… [www.robotarium.org]</vt:lpstr>
    </vt:vector>
  </TitlesOfParts>
  <Manager>Henrik I. Christensen</Manager>
  <Company>Georgia Institute of Technology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Institute for Robotics and Intelligent Machines PP Template</dc:title>
  <dc:subject>IRIM</dc:subject>
  <dc:creator>Josie Giles</dc:creator>
  <cp:keywords/>
  <dc:description/>
  <cp:lastModifiedBy>Magnus Egerstedt</cp:lastModifiedBy>
  <cp:revision>651</cp:revision>
  <cp:lastPrinted>2014-04-10T16:15:36Z</cp:lastPrinted>
  <dcterms:created xsi:type="dcterms:W3CDTF">2018-02-21T15:46:03Z</dcterms:created>
  <dcterms:modified xsi:type="dcterms:W3CDTF">2018-02-21T15:56:47Z</dcterms:modified>
  <cp:category/>
</cp:coreProperties>
</file>